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90" r:id="rId3"/>
    <p:sldId id="276" r:id="rId4"/>
    <p:sldId id="257" r:id="rId5"/>
    <p:sldId id="291" r:id="rId6"/>
    <p:sldId id="292" r:id="rId7"/>
    <p:sldId id="272" r:id="rId8"/>
    <p:sldId id="295" r:id="rId9"/>
    <p:sldId id="288" r:id="rId10"/>
    <p:sldId id="293" r:id="rId11"/>
    <p:sldId id="279" r:id="rId12"/>
    <p:sldId id="258" r:id="rId13"/>
    <p:sldId id="271" r:id="rId14"/>
    <p:sldId id="286" r:id="rId15"/>
    <p:sldId id="277" r:id="rId16"/>
    <p:sldId id="281" r:id="rId17"/>
    <p:sldId id="296" r:id="rId18"/>
    <p:sldId id="259" r:id="rId19"/>
    <p:sldId id="260" r:id="rId20"/>
    <p:sldId id="261" r:id="rId21"/>
    <p:sldId id="274" r:id="rId22"/>
    <p:sldId id="263" r:id="rId23"/>
    <p:sldId id="282" r:id="rId24"/>
    <p:sldId id="297" r:id="rId25"/>
    <p:sldId id="289" r:id="rId26"/>
    <p:sldId id="298" r:id="rId27"/>
    <p:sldId id="284" r:id="rId28"/>
    <p:sldId id="300" r:id="rId29"/>
    <p:sldId id="283" r:id="rId30"/>
    <p:sldId id="287" r:id="rId31"/>
    <p:sldId id="264" r:id="rId32"/>
    <p:sldId id="265" r:id="rId33"/>
    <p:sldId id="266" r:id="rId34"/>
    <p:sldId id="273" r:id="rId35"/>
    <p:sldId id="267" r:id="rId36"/>
    <p:sldId id="270" r:id="rId37"/>
    <p:sldId id="275" r:id="rId38"/>
    <p:sldId id="285" r:id="rId39"/>
    <p:sldId id="299" r:id="rId40"/>
    <p:sldId id="28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xyhfiCO_XQ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osoL3HYJBc" TargetMode="External"/><Relationship Id="rId4" Type="http://schemas.openxmlformats.org/officeDocument/2006/relationships/hyperlink" Target="https://www.youtube.com/watch?v=VmdkRQ_6-q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pIOClX1jPE" TargetMode="External"/><Relationship Id="rId2" Type="http://schemas.openxmlformats.org/officeDocument/2006/relationships/hyperlink" Target="https://www.youtube.com/watch?v=voKVLZSvLs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EUROPARC" TargetMode="External"/><Relationship Id="rId2" Type="http://schemas.openxmlformats.org/officeDocument/2006/relationships/hyperlink" Target="http://www.europarc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ffice@europarc.org" TargetMode="External"/><Relationship Id="rId4" Type="http://schemas.openxmlformats.org/officeDocument/2006/relationships/hyperlink" Target="http://www.twitter.com/EUROPAR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Online communication channels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#</a:t>
            </a:r>
            <a:r>
              <a:rPr lang="en-US" sz="2300" b="1" dirty="0" err="1"/>
              <a:t>firstworldproblems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53" y="734111"/>
            <a:ext cx="7742030" cy="43518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5853" y="5364387"/>
            <a:ext cx="6096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Videos:</a:t>
            </a:r>
            <a:r>
              <a:rPr lang="en-US" dirty="0" smtClean="0">
                <a:hlinkClick r:id="rId3"/>
              </a:rPr>
              <a:t/>
            </a:r>
            <a:br>
              <a:rPr lang="en-US" dirty="0" smtClean="0">
                <a:hlinkClick r:id="rId3"/>
              </a:rPr>
            </a:br>
            <a:r>
              <a:rPr lang="en-US" sz="1300" dirty="0" smtClean="0">
                <a:hlinkClick r:id="rId3"/>
              </a:rPr>
              <a:t>https</a:t>
            </a:r>
            <a:r>
              <a:rPr lang="en-US" sz="1300" dirty="0">
                <a:hlinkClick r:id="rId3"/>
              </a:rPr>
              <a:t>://</a:t>
            </a:r>
            <a:r>
              <a:rPr lang="en-US" sz="1300" dirty="0" smtClean="0">
                <a:hlinkClick r:id="rId3"/>
              </a:rPr>
              <a:t>www.youtube.com/watch?v=fxyhfiCO_XQ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>
                <a:hlinkClick r:id="rId4"/>
              </a:rPr>
              <a:t>https://</a:t>
            </a:r>
            <a:r>
              <a:rPr lang="en-US" sz="1300" dirty="0" smtClean="0">
                <a:hlinkClick r:id="rId4"/>
              </a:rPr>
              <a:t>www.youtube.com/watch?v=VmdkRQ_6-qE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>
                <a:hlinkClick r:id="rId5"/>
              </a:rPr>
              <a:t>https://</a:t>
            </a:r>
            <a:r>
              <a:rPr lang="en-US" sz="1300" dirty="0" smtClean="0">
                <a:hlinkClick r:id="rId5"/>
              </a:rPr>
              <a:t>www.youtube.com/watch?v=GosoL3HYJBc</a:t>
            </a:r>
            <a:r>
              <a:rPr lang="en-US" sz="1300" dirty="0" smtClean="0"/>
              <a:t> 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7586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9" y="448696"/>
            <a:ext cx="5667375" cy="5934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2" y="2029245"/>
            <a:ext cx="3812079" cy="43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lways look </a:t>
            </a:r>
            <a:br>
              <a:rPr lang="en-GB" dirty="0" smtClean="0"/>
            </a:br>
            <a:r>
              <a:rPr lang="en-GB" dirty="0" smtClean="0"/>
              <a:t>at the </a:t>
            </a:r>
            <a:br>
              <a:rPr lang="en-GB" dirty="0" smtClean="0"/>
            </a:br>
            <a:r>
              <a:rPr lang="en-GB" dirty="0" smtClean="0"/>
              <a:t>BIG PICTURE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200" b="1" dirty="0">
                <a:solidFill>
                  <a:srgbClr val="FF0000"/>
                </a:solidFill>
              </a:rPr>
              <a:t>S</a:t>
            </a:r>
            <a:r>
              <a:rPr lang="en-US" sz="2200" b="1" dirty="0" smtClean="0">
                <a:solidFill>
                  <a:srgbClr val="FF0000"/>
                </a:solidFill>
              </a:rPr>
              <a:t>ocial </a:t>
            </a:r>
            <a:r>
              <a:rPr lang="en-US" sz="2200" b="1" dirty="0">
                <a:solidFill>
                  <a:srgbClr val="FF0000"/>
                </a:solidFill>
              </a:rPr>
              <a:t>media is </a:t>
            </a:r>
            <a:r>
              <a:rPr lang="en-US" sz="2200" b="1" dirty="0" smtClean="0">
                <a:solidFill>
                  <a:srgbClr val="FF0000"/>
                </a:solidFill>
              </a:rPr>
              <a:t> ONLY one tool</a:t>
            </a:r>
            <a:br>
              <a:rPr lang="en-US" sz="2200" b="1" dirty="0" smtClean="0">
                <a:solidFill>
                  <a:srgbClr val="FF0000"/>
                </a:solidFill>
              </a:rPr>
            </a:br>
            <a:r>
              <a:rPr lang="en-US" sz="2200" b="1" dirty="0" smtClean="0">
                <a:solidFill>
                  <a:srgbClr val="FF0000"/>
                </a:solidFill>
              </a:rPr>
              <a:t>in </a:t>
            </a:r>
            <a:r>
              <a:rPr lang="en-US" sz="2200" b="1" dirty="0">
                <a:solidFill>
                  <a:srgbClr val="FF0000"/>
                </a:solidFill>
              </a:rPr>
              <a:t>a larger communication </a:t>
            </a:r>
            <a:r>
              <a:rPr lang="en-US" sz="2200" b="1" dirty="0" smtClean="0">
                <a:solidFill>
                  <a:srgbClr val="FF0000"/>
                </a:solidFill>
              </a:rPr>
              <a:t>strategy!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Always </a:t>
            </a:r>
            <a:r>
              <a:rPr lang="en-US" dirty="0"/>
              <a:t>consider your overarching communication goals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developing social media </a:t>
            </a:r>
            <a:r>
              <a:rPr lang="en-US" dirty="0" smtClean="0"/>
              <a:t>activities!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/>
              <a:t>with all media outreach,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keys to an effective social media presence are </a:t>
            </a:r>
            <a:r>
              <a:rPr lang="en-US" dirty="0" smtClean="0"/>
              <a:t>to:</a:t>
            </a:r>
            <a:br>
              <a:rPr lang="en-US" dirty="0" smtClean="0"/>
            </a:b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Identify </a:t>
            </a:r>
            <a:r>
              <a:rPr lang="en-US" sz="1600" dirty="0"/>
              <a:t>your target audience.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Determine </a:t>
            </a:r>
            <a:r>
              <a:rPr lang="en-US" sz="1600" dirty="0"/>
              <a:t>your objective.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S</a:t>
            </a:r>
            <a:r>
              <a:rPr lang="en-US" sz="1600" dirty="0" smtClean="0"/>
              <a:t>elect </a:t>
            </a:r>
            <a:r>
              <a:rPr lang="en-US" sz="1600" dirty="0"/>
              <a:t>the appropriate channel for your </a:t>
            </a:r>
            <a:r>
              <a:rPr lang="en-US" sz="1600" dirty="0" smtClean="0"/>
              <a:t>message.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Decide </a:t>
            </a:r>
            <a:r>
              <a:rPr lang="en-US" sz="1600" dirty="0"/>
              <a:t>upfront how much time and effort you can invest. 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405352" y="1867437"/>
            <a:ext cx="12879" cy="5151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9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Social Media to choose?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Know your target audience! </a:t>
            </a:r>
          </a:p>
          <a:p>
            <a:r>
              <a:rPr lang="en-GB" dirty="0" smtClean="0"/>
              <a:t>Know your capabilities of communicating through that media!</a:t>
            </a:r>
          </a:p>
          <a:p>
            <a:r>
              <a:rPr lang="en-US" dirty="0" smtClean="0"/>
              <a:t>Use appropriate social media for audience </a:t>
            </a:r>
            <a:r>
              <a:rPr lang="en-US" dirty="0"/>
              <a:t>segmentation.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9054"/>
            <a:ext cx="3869268" cy="239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36" y="337342"/>
            <a:ext cx="7830161" cy="605057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3313090"/>
          </a:xfrm>
        </p:spPr>
        <p:txBody>
          <a:bodyPr/>
          <a:lstStyle/>
          <a:p>
            <a:r>
              <a:rPr lang="en-GB" dirty="0"/>
              <a:t>Example of social media </a:t>
            </a:r>
            <a:r>
              <a:rPr lang="en-GB" b="1" dirty="0"/>
              <a:t>segmentation</a:t>
            </a:r>
            <a:r>
              <a:rPr lang="en-GB" dirty="0"/>
              <a:t> use…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3000" dirty="0" smtClean="0"/>
              <a:t/>
            </a:r>
            <a:br>
              <a:rPr lang="en-GB" sz="3000" dirty="0" smtClean="0"/>
            </a:br>
            <a:endParaRPr lang="en-US" sz="3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1253" y="367103"/>
            <a:ext cx="5326744" cy="1307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091" y="2076873"/>
            <a:ext cx="6537068" cy="44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 social media types of users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915567"/>
            <a:ext cx="7315200" cy="5017341"/>
          </a:xfrm>
        </p:spPr>
      </p:pic>
    </p:spTree>
    <p:extLst>
      <p:ext uri="{BB962C8B-B14F-4D97-AF65-F5344CB8AC3E}">
        <p14:creationId xmlns:p14="http://schemas.microsoft.com/office/powerpoint/2010/main" val="1402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some other users…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22" y="734096"/>
            <a:ext cx="7614024" cy="5329817"/>
          </a:xfrm>
        </p:spPr>
      </p:pic>
    </p:spTree>
    <p:extLst>
      <p:ext uri="{BB962C8B-B14F-4D97-AF65-F5344CB8AC3E}">
        <p14:creationId xmlns:p14="http://schemas.microsoft.com/office/powerpoint/2010/main" val="41631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Assuming you’ve done your market research and identified the right social media for your audience:</a:t>
            </a:r>
            <a:endParaRPr lang="en-GB" dirty="0"/>
          </a:p>
          <a:p>
            <a:r>
              <a:rPr lang="en-GB" dirty="0" smtClean="0"/>
              <a:t>Open an account;</a:t>
            </a:r>
          </a:p>
          <a:p>
            <a:r>
              <a:rPr lang="en-GB" dirty="0" smtClean="0"/>
              <a:t>Personalize your account to your brand;</a:t>
            </a:r>
          </a:p>
          <a:p>
            <a:r>
              <a:rPr lang="en-GB" dirty="0" smtClean="0"/>
              <a:t>Connect your account to other communication channels:</a:t>
            </a:r>
            <a:br>
              <a:rPr lang="en-GB" dirty="0" smtClean="0"/>
            </a:br>
            <a:r>
              <a:rPr lang="en-GB" dirty="0" smtClean="0"/>
              <a:t>(already existing ones and future ones)</a:t>
            </a:r>
          </a:p>
          <a:p>
            <a:r>
              <a:rPr lang="en-GB" dirty="0" smtClean="0"/>
              <a:t>Inform your audience of your new channel through an existing channel;</a:t>
            </a:r>
            <a:endParaRPr lang="en-US" dirty="0" smtClean="0"/>
          </a:p>
          <a:p>
            <a:r>
              <a:rPr lang="en-GB" dirty="0" smtClean="0"/>
              <a:t>Get active…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819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8" y="1123837"/>
            <a:ext cx="3374264" cy="4601183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ncorporating </a:t>
            </a:r>
            <a:r>
              <a:rPr lang="en-US" b="1" dirty="0"/>
              <a:t>social marketing </a:t>
            </a:r>
            <a:r>
              <a:rPr lang="en-US" dirty="0"/>
              <a:t>into your </a:t>
            </a:r>
            <a:r>
              <a:rPr lang="en-US" dirty="0" smtClean="0"/>
              <a:t>communications…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 </a:t>
            </a:r>
            <a:r>
              <a:rPr lang="en-US" dirty="0"/>
              <a:t>the positive aspects of your message. </a:t>
            </a:r>
          </a:p>
          <a:p>
            <a:r>
              <a:rPr lang="en-US" dirty="0" smtClean="0"/>
              <a:t>Answer </a:t>
            </a:r>
            <a:r>
              <a:rPr lang="en-US" dirty="0"/>
              <a:t>the audience’s question, “What’s in it for me?” </a:t>
            </a:r>
          </a:p>
          <a:p>
            <a:r>
              <a:rPr lang="en-US" dirty="0" smtClean="0"/>
              <a:t>Respect </a:t>
            </a:r>
            <a:r>
              <a:rPr lang="en-US" dirty="0"/>
              <a:t>your audience. </a:t>
            </a:r>
          </a:p>
          <a:p>
            <a:r>
              <a:rPr lang="en-US" dirty="0" smtClean="0"/>
              <a:t>Encourage </a:t>
            </a:r>
            <a:r>
              <a:rPr lang="en-US" dirty="0"/>
              <a:t>your readers to take a particular action or to learn more. </a:t>
            </a:r>
            <a:endParaRPr lang="en-US" dirty="0" smtClean="0"/>
          </a:p>
          <a:p>
            <a:r>
              <a:rPr lang="en-US" dirty="0"/>
              <a:t>Tie messages to specific </a:t>
            </a:r>
            <a:r>
              <a:rPr lang="en-US" dirty="0" smtClean="0"/>
              <a:t>products/topics </a:t>
            </a:r>
            <a:r>
              <a:rPr lang="en-US" dirty="0"/>
              <a:t>or </a:t>
            </a:r>
            <a:r>
              <a:rPr lang="en-US" dirty="0" smtClean="0"/>
              <a:t>services/</a:t>
            </a:r>
            <a:r>
              <a:rPr lang="en-US" dirty="0" err="1" smtClean="0"/>
              <a:t>activites</a:t>
            </a:r>
            <a:r>
              <a:rPr lang="en-US" dirty="0" smtClean="0"/>
              <a:t> </a:t>
            </a:r>
            <a:r>
              <a:rPr lang="en-US" dirty="0"/>
              <a:t>when possible </a:t>
            </a:r>
          </a:p>
        </p:txBody>
      </p:sp>
    </p:spTree>
    <p:extLst>
      <p:ext uri="{BB962C8B-B14F-4D97-AF65-F5344CB8AC3E}">
        <p14:creationId xmlns:p14="http://schemas.microsoft.com/office/powerpoint/2010/main" val="5107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0" dirty="0" smtClean="0"/>
              <a:t>    ?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42153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Effective Social Media Writing - </a:t>
            </a:r>
            <a:r>
              <a:rPr lang="en-US" b="1" dirty="0"/>
              <a:t>Creating Content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Social </a:t>
            </a:r>
            <a:r>
              <a:rPr lang="en-US" dirty="0"/>
              <a:t>media content should </a:t>
            </a:r>
            <a:r>
              <a:rPr lang="en-US" dirty="0" smtClean="0"/>
              <a:t>be:</a:t>
            </a:r>
            <a:br>
              <a:rPr lang="en-US" dirty="0" smtClean="0"/>
            </a:b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Relevant</a:t>
            </a:r>
            <a:r>
              <a:rPr lang="en-US" dirty="0"/>
              <a:t>, useful, and interesting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Easy </a:t>
            </a:r>
            <a:r>
              <a:rPr lang="en-US" dirty="0"/>
              <a:t>to understand and share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Friendly</a:t>
            </a:r>
            <a:r>
              <a:rPr lang="en-US" dirty="0"/>
              <a:t>, conversational, and engaging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Action-oriented 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target audience can receive multiple messages from multiple sources every day, try to make your messages </a:t>
            </a:r>
            <a:r>
              <a:rPr lang="en-US" b="1" dirty="0"/>
              <a:t>relevant</a:t>
            </a:r>
            <a:r>
              <a:rPr lang="en-US" dirty="0"/>
              <a:t>, </a:t>
            </a:r>
            <a:r>
              <a:rPr lang="en-US" b="1" dirty="0"/>
              <a:t>useful, </a:t>
            </a:r>
            <a:r>
              <a:rPr lang="en-US" dirty="0"/>
              <a:t>and </a:t>
            </a:r>
            <a:r>
              <a:rPr lang="en-US" b="1" dirty="0"/>
              <a:t>interesting</a:t>
            </a:r>
            <a:r>
              <a:rPr lang="en-US" dirty="0"/>
              <a:t> so your audience will interact and be engaged. </a:t>
            </a:r>
          </a:p>
        </p:txBody>
      </p:sp>
    </p:spTree>
    <p:extLst>
      <p:ext uri="{BB962C8B-B14F-4D97-AF65-F5344CB8AC3E}">
        <p14:creationId xmlns:p14="http://schemas.microsoft.com/office/powerpoint/2010/main" val="26906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05" y="372487"/>
            <a:ext cx="3844571" cy="6103881"/>
          </a:xfrm>
        </p:spPr>
      </p:pic>
      <p:sp>
        <p:nvSpPr>
          <p:cNvPr id="5" name="TextBox 4"/>
          <p:cNvSpPr txBox="1"/>
          <p:nvPr/>
        </p:nvSpPr>
        <p:spPr>
          <a:xfrm>
            <a:off x="8229599" y="2136718"/>
            <a:ext cx="34129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Easy Engagement:</a:t>
            </a:r>
            <a:r>
              <a:rPr lang="en-US" sz="1600" dirty="0"/>
              <a:t> The post has two simple options that make it easy to engage. </a:t>
            </a:r>
            <a:r>
              <a:rPr lang="en-US" sz="1600" dirty="0" smtClean="0"/>
              <a:t>Good use </a:t>
            </a:r>
            <a:r>
              <a:rPr lang="en-US" sz="1600" dirty="0"/>
              <a:t>of large, enticing images, making it easy for users to make the decision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600" b="1" dirty="0" smtClean="0"/>
              <a:t>Seasonal Relevance: </a:t>
            </a:r>
            <a:r>
              <a:rPr lang="en-US" sz="1600" dirty="0" smtClean="0"/>
              <a:t>Using </a:t>
            </a:r>
            <a:r>
              <a:rPr lang="en-US" sz="1600" dirty="0"/>
              <a:t>ice cream in the summer is a great example of tapping into what your Fans are already thinking about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600" b="1" dirty="0" smtClean="0"/>
              <a:t>Re-Engagement</a:t>
            </a:r>
            <a:r>
              <a:rPr lang="en-US" sz="1600" b="1" dirty="0"/>
              <a:t>: </a:t>
            </a:r>
            <a:r>
              <a:rPr lang="en-US" sz="1600" dirty="0"/>
              <a:t>Seeing how the contest is running may drive Facebook users back to the page.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Use Your Web Content as Source Material for Social Media Content </a:t>
            </a:r>
            <a:endParaRPr lang="en-US" b="1" dirty="0"/>
          </a:p>
          <a:p>
            <a:r>
              <a:rPr lang="en-US" dirty="0"/>
              <a:t>Writing for social media can be a demanding task. One way to cope is to tweet, post, and text about Web content you have already created. </a:t>
            </a:r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/>
              <a:t>Social Media Writing Easier by Repurposing Web Content. </a:t>
            </a:r>
          </a:p>
        </p:txBody>
      </p:sp>
    </p:spTree>
    <p:extLst>
      <p:ext uri="{BB962C8B-B14F-4D97-AF65-F5344CB8AC3E}">
        <p14:creationId xmlns:p14="http://schemas.microsoft.com/office/powerpoint/2010/main" val="35196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few cases that went wrong…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73" y="1525825"/>
            <a:ext cx="6958730" cy="3796825"/>
          </a:xfrm>
        </p:spPr>
      </p:pic>
    </p:spTree>
    <p:extLst>
      <p:ext uri="{BB962C8B-B14F-4D97-AF65-F5344CB8AC3E}">
        <p14:creationId xmlns:p14="http://schemas.microsoft.com/office/powerpoint/2010/main" val="16662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41" y="282175"/>
            <a:ext cx="3992452" cy="6434893"/>
          </a:xfrm>
        </p:spPr>
      </p:pic>
      <p:sp>
        <p:nvSpPr>
          <p:cNvPr id="5" name="TextBox 4"/>
          <p:cNvSpPr txBox="1"/>
          <p:nvPr/>
        </p:nvSpPr>
        <p:spPr>
          <a:xfrm>
            <a:off x="8268237" y="3687158"/>
            <a:ext cx="27818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post they had </a:t>
            </a:r>
            <a:r>
              <a:rPr lang="en-US" dirty="0" smtClean="0"/>
              <a:t>an idea </a:t>
            </a:r>
            <a:r>
              <a:rPr lang="en-US" b="1" dirty="0"/>
              <a:t>with entertainment </a:t>
            </a:r>
            <a:r>
              <a:rPr lang="en-US" dirty="0"/>
              <a:t>but in the execution they gave away the answer.  And so it feels like they didn’t trust their audience to figure it out for themselves.  </a:t>
            </a:r>
            <a:endParaRPr lang="en-US" dirty="0" smtClean="0"/>
          </a:p>
          <a:p>
            <a:r>
              <a:rPr lang="en-US" dirty="0" smtClean="0"/>
              <a:t>Let </a:t>
            </a:r>
            <a:r>
              <a:rPr lang="en-US" dirty="0"/>
              <a:t>your audience have the experience.</a:t>
            </a:r>
          </a:p>
        </p:txBody>
      </p:sp>
    </p:spTree>
    <p:extLst>
      <p:ext uri="{BB962C8B-B14F-4D97-AF65-F5344CB8AC3E}">
        <p14:creationId xmlns:p14="http://schemas.microsoft.com/office/powerpoint/2010/main" val="34981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2074722"/>
            <a:ext cx="7337905" cy="23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 the 3 E’s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The best way to engage your fans is to make sure your post falls into one of 3 categories –</a:t>
            </a:r>
            <a:r>
              <a:rPr lang="en-US" b="1" dirty="0"/>
              <a:t>the 3 E’s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  <a:p>
            <a:r>
              <a:rPr lang="en-US" b="1" dirty="0"/>
              <a:t>Entertain</a:t>
            </a:r>
            <a:r>
              <a:rPr lang="en-US" dirty="0"/>
              <a:t>:  If your post is either funny or entertaining in some way, it will get shared more.</a:t>
            </a:r>
          </a:p>
          <a:p>
            <a:r>
              <a:rPr lang="en-US" b="1" dirty="0"/>
              <a:t>Educate</a:t>
            </a:r>
            <a:r>
              <a:rPr lang="en-US" dirty="0"/>
              <a:t>:  When you educate your audience about your niche or provide a helpful tip, your post will perform better.</a:t>
            </a:r>
          </a:p>
          <a:p>
            <a:r>
              <a:rPr lang="en-US" b="1" dirty="0"/>
              <a:t>Experience</a:t>
            </a:r>
            <a:r>
              <a:rPr lang="en-US" dirty="0"/>
              <a:t>:  If you provide some type of experience – you move your audience emotionally, then your post will get more comments, likes, and shares.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59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According to research that was completed by the Twitter Media blog, the most effective Tweet features to increase engagement include the 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Photos</a:t>
            </a:r>
            <a:r>
              <a:rPr lang="en-US" dirty="0"/>
              <a:t> average a 35% boost in Retweets</a:t>
            </a:r>
          </a:p>
          <a:p>
            <a:r>
              <a:rPr lang="en-US" b="1" dirty="0"/>
              <a:t>Videos</a:t>
            </a:r>
            <a:r>
              <a:rPr lang="en-US" dirty="0"/>
              <a:t> get a 28% boost</a:t>
            </a:r>
          </a:p>
          <a:p>
            <a:r>
              <a:rPr lang="en-US" b="1" dirty="0"/>
              <a:t>Quotes </a:t>
            </a:r>
            <a:r>
              <a:rPr lang="en-US" dirty="0"/>
              <a:t>get a 19% boost in Retweets</a:t>
            </a:r>
          </a:p>
          <a:p>
            <a:r>
              <a:rPr lang="en-US" dirty="0"/>
              <a:t>Including a </a:t>
            </a:r>
            <a:r>
              <a:rPr lang="en-US" b="1" dirty="0"/>
              <a:t>number </a:t>
            </a:r>
            <a:r>
              <a:rPr lang="en-US" dirty="0"/>
              <a:t>receives a 17% bump in Retweets</a:t>
            </a:r>
          </a:p>
          <a:p>
            <a:r>
              <a:rPr lang="en-US" b="1" dirty="0"/>
              <a:t>Hashtags</a:t>
            </a:r>
            <a:r>
              <a:rPr lang="en-US" dirty="0"/>
              <a:t> receive a 16% boost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19" y="1532586"/>
            <a:ext cx="6873238" cy="3574084"/>
          </a:xfrm>
        </p:spPr>
      </p:pic>
    </p:spTree>
    <p:extLst>
      <p:ext uri="{BB962C8B-B14F-4D97-AF65-F5344CB8AC3E}">
        <p14:creationId xmlns:p14="http://schemas.microsoft.com/office/powerpoint/2010/main" val="1791371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 of a social media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7200" b="1" dirty="0" smtClean="0"/>
              <a:t># </a:t>
            </a:r>
            <a:r>
              <a:rPr lang="en-US" sz="2300" dirty="0"/>
              <a:t> before a relevant keyword or phrase (no spaces) in </a:t>
            </a:r>
            <a:r>
              <a:rPr lang="en-US" sz="2300" dirty="0" smtClean="0"/>
              <a:t>a post -  to categorize </a:t>
            </a:r>
            <a:r>
              <a:rPr lang="en-US" sz="2300" dirty="0"/>
              <a:t>those </a:t>
            </a:r>
            <a:r>
              <a:rPr lang="en-US" sz="2300" dirty="0" smtClean="0"/>
              <a:t>posts </a:t>
            </a:r>
            <a:r>
              <a:rPr lang="en-US" sz="2300" dirty="0"/>
              <a:t>and help them show more easily </a:t>
            </a:r>
            <a:r>
              <a:rPr lang="en-US" sz="2300" dirty="0" smtClean="0"/>
              <a:t>when searching</a:t>
            </a:r>
            <a:endParaRPr lang="en-GB" sz="2300" dirty="0"/>
          </a:p>
          <a:p>
            <a:r>
              <a:rPr lang="en-GB" sz="7500" dirty="0" smtClean="0"/>
              <a:t>@ </a:t>
            </a:r>
            <a:r>
              <a:rPr lang="en-US" sz="2300" dirty="0" smtClean="0"/>
              <a:t>@replies, @tags -  </a:t>
            </a:r>
            <a:r>
              <a:rPr lang="en-US" sz="2300" dirty="0"/>
              <a:t>auto-suggest dropdown based on what you've typed after the @ </a:t>
            </a:r>
            <a:r>
              <a:rPr lang="en-US" sz="2300" dirty="0" smtClean="0"/>
              <a:t>symbol</a:t>
            </a:r>
          </a:p>
          <a:p>
            <a:endParaRPr lang="en-GB" sz="2300" dirty="0" smtClean="0"/>
          </a:p>
          <a:p>
            <a:r>
              <a:rPr lang="en-GB" sz="7500" dirty="0" smtClean="0"/>
              <a:t>Video/ Photo material</a:t>
            </a:r>
            <a:endParaRPr lang="en-GB" sz="7500" dirty="0" smtClean="0"/>
          </a:p>
          <a:p>
            <a:r>
              <a:rPr lang="en-GB" sz="7500" dirty="0" smtClean="0"/>
              <a:t>Hyperlinks – </a:t>
            </a:r>
            <a:r>
              <a:rPr lang="en-GB" sz="2300" dirty="0" smtClean="0"/>
              <a:t>www….</a:t>
            </a:r>
            <a:endParaRPr lang="en-GB" sz="2300" dirty="0"/>
          </a:p>
          <a:p>
            <a:r>
              <a:rPr lang="en-GB" sz="7500" dirty="0" smtClean="0"/>
              <a:t>Text, Text, Text….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32746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67912" y="5835432"/>
            <a:ext cx="7315200" cy="914400"/>
          </a:xfrm>
        </p:spPr>
        <p:txBody>
          <a:bodyPr>
            <a:normAutofit fontScale="25000" lnSpcReduction="20000"/>
          </a:bodyPr>
          <a:lstStyle/>
          <a:p>
            <a:r>
              <a:rPr lang="en-GB" sz="6400" dirty="0" smtClean="0"/>
              <a:t>Video:</a:t>
            </a:r>
            <a:br>
              <a:rPr lang="en-GB" sz="6400" dirty="0" smtClean="0"/>
            </a:br>
            <a:r>
              <a:rPr lang="en-GB" sz="6400" dirty="0" smtClean="0"/>
              <a:t/>
            </a:r>
            <a:br>
              <a:rPr lang="en-GB" sz="6400" dirty="0" smtClean="0"/>
            </a:br>
            <a:r>
              <a:rPr lang="en-GB" sz="6400" u="sng" dirty="0">
                <a:hlinkClick r:id="rId2"/>
              </a:rPr>
              <a:t>https://</a:t>
            </a:r>
            <a:r>
              <a:rPr lang="en-GB" sz="6400" u="sng" dirty="0" smtClean="0">
                <a:hlinkClick r:id="rId2"/>
              </a:rPr>
              <a:t>www.youtube.com/watch?v=voKVLZSvLsI</a:t>
            </a:r>
            <a:endParaRPr lang="en-GB" sz="6400" u="sng" dirty="0" smtClean="0"/>
          </a:p>
          <a:p>
            <a:r>
              <a:rPr lang="en-US" sz="6400" dirty="0">
                <a:hlinkClick r:id="rId3"/>
              </a:rPr>
              <a:t>https://</a:t>
            </a:r>
            <a:r>
              <a:rPr lang="en-US" sz="6400" dirty="0" smtClean="0">
                <a:hlinkClick r:id="rId3"/>
              </a:rPr>
              <a:t>www.youtube.com/watch?v=MpIOClX1jPE</a:t>
            </a:r>
            <a:endParaRPr lang="en-US" sz="6400" dirty="0" smtClean="0"/>
          </a:p>
          <a:p>
            <a:endParaRPr lang="en-US" dirty="0"/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702" y="841248"/>
            <a:ext cx="7877620" cy="49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Checklist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2275" y="1429555"/>
            <a:ext cx="533185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1</a:t>
            </a:r>
            <a:r>
              <a:rPr lang="en-US" sz="1700" b="1" dirty="0"/>
              <a:t>. Length: </a:t>
            </a:r>
            <a:r>
              <a:rPr lang="en-US" sz="1700" dirty="0"/>
              <a:t>Posts can be up to </a:t>
            </a:r>
            <a:r>
              <a:rPr lang="en-US" sz="1700" dirty="0" smtClean="0"/>
              <a:t>60 000</a:t>
            </a:r>
            <a:r>
              <a:rPr lang="en-US" sz="1700" dirty="0" smtClean="0"/>
              <a:t> </a:t>
            </a:r>
            <a:r>
              <a:rPr lang="en-US" sz="1700" dirty="0"/>
              <a:t>characters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(</a:t>
            </a:r>
            <a:r>
              <a:rPr lang="en-US" sz="1700" dirty="0"/>
              <a:t>including spaces). 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/>
          </a:p>
          <a:p>
            <a:r>
              <a:rPr lang="en-US" sz="1700" b="1" dirty="0"/>
              <a:t>2. Access to more information: </a:t>
            </a:r>
          </a:p>
          <a:p>
            <a:r>
              <a:rPr lang="en-US" sz="1700" dirty="0"/>
              <a:t>• Hyperlink to a Web page, photo, or video. </a:t>
            </a:r>
          </a:p>
          <a:p>
            <a:r>
              <a:rPr lang="en-US" sz="1700" dirty="0"/>
              <a:t>• Include information available through other social media channels: a short code for texts; a hashtag for Twitter. 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/>
          </a:p>
          <a:p>
            <a:r>
              <a:rPr lang="en-US" sz="1700" b="1" dirty="0"/>
              <a:t>3. Call to action: </a:t>
            </a:r>
            <a:r>
              <a:rPr lang="en-US" sz="1700" dirty="0"/>
              <a:t>Invite followers to do something such as watch a video, attend an event, or use CDC resources. 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/>
          </a:p>
          <a:p>
            <a:r>
              <a:rPr lang="en-US" sz="1700" b="1" dirty="0"/>
              <a:t>4. Tone</a:t>
            </a:r>
            <a:r>
              <a:rPr lang="en-US" sz="1700" dirty="0"/>
              <a:t>: Write in a friendly, casual style. Avoid jargon. 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/>
          </a:p>
          <a:p>
            <a:r>
              <a:rPr lang="en-US" sz="1700" b="1" dirty="0"/>
              <a:t>5. Tagging: </a:t>
            </a:r>
            <a:r>
              <a:rPr lang="en-US" sz="1700" dirty="0"/>
              <a:t>Use the @ symbol in front of a </a:t>
            </a:r>
            <a:r>
              <a:rPr lang="en-US" sz="1700" dirty="0" smtClean="0"/>
              <a:t>name you are addressing to </a:t>
            </a:r>
            <a:r>
              <a:rPr lang="en-US" sz="1700" dirty="0"/>
              <a:t>in your post to automatically create a link and display the post on the partner’s page. 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/>
          </a:p>
          <a:p>
            <a:r>
              <a:rPr lang="en-US" sz="1700" b="1" dirty="0"/>
              <a:t>6. Abbreviations: </a:t>
            </a:r>
            <a:r>
              <a:rPr lang="en-US" sz="1700" dirty="0"/>
              <a:t>Avoid abbreviations, but if they are necessary, use </a:t>
            </a:r>
            <a:r>
              <a:rPr lang="en-US" sz="1700" dirty="0" smtClean="0"/>
              <a:t>only </a:t>
            </a:r>
            <a:r>
              <a:rPr lang="en-US" sz="1700" dirty="0"/>
              <a:t>if easily understood</a:t>
            </a:r>
            <a:r>
              <a:rPr lang="en-US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4738" y="1429555"/>
            <a:ext cx="5177307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1</a:t>
            </a:r>
            <a:r>
              <a:rPr lang="en-US" sz="1700" b="1" dirty="0"/>
              <a:t>. Length: </a:t>
            </a:r>
            <a:r>
              <a:rPr lang="en-US" sz="1700" dirty="0"/>
              <a:t>Tweets should be </a:t>
            </a:r>
            <a:r>
              <a:rPr lang="en-US" sz="1700" dirty="0" smtClean="0"/>
              <a:t>140 </a:t>
            </a:r>
            <a:r>
              <a:rPr lang="en-US" sz="1700" dirty="0"/>
              <a:t>characters or less, including a shortened URL. 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/>
          </a:p>
          <a:p>
            <a:r>
              <a:rPr lang="en-US" sz="1700" b="1" dirty="0"/>
              <a:t>2. Access to more information: </a:t>
            </a:r>
            <a:r>
              <a:rPr lang="en-US" sz="1700" dirty="0"/>
              <a:t>Include a hyperlink to a website, an @ mention, or a hashtag #. 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/>
          </a:p>
          <a:p>
            <a:r>
              <a:rPr lang="en-US" sz="1700" b="1" dirty="0"/>
              <a:t>3. Call to action: </a:t>
            </a:r>
            <a:r>
              <a:rPr lang="en-US" sz="1700" dirty="0"/>
              <a:t>Start the tweet with a verb if possible: Use watch, read, learn, etc. 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/>
          </a:p>
          <a:p>
            <a:r>
              <a:rPr lang="en-US" sz="1700" b="1" dirty="0"/>
              <a:t>4. Tone: </a:t>
            </a:r>
            <a:r>
              <a:rPr lang="en-US" sz="1700" dirty="0"/>
              <a:t>Write in friendly, action-oriented style. 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/>
          </a:p>
          <a:p>
            <a:r>
              <a:rPr lang="en-US" sz="1700" b="1" dirty="0"/>
              <a:t>5. Mentions: </a:t>
            </a:r>
            <a:r>
              <a:rPr lang="en-US" sz="1700" dirty="0"/>
              <a:t>Use the “@“ symbol in front </a:t>
            </a:r>
            <a:r>
              <a:rPr lang="en-US" sz="1700" dirty="0" smtClean="0"/>
              <a:t>name </a:t>
            </a:r>
            <a:r>
              <a:rPr lang="en-US" sz="1700" dirty="0"/>
              <a:t>in your post to automatically create a link and display the post on the partner’s profile. 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/>
          </a:p>
          <a:p>
            <a:r>
              <a:rPr lang="en-US" sz="1700" b="1" dirty="0"/>
              <a:t>6. Abbreviations: </a:t>
            </a:r>
            <a:r>
              <a:rPr lang="en-US" sz="1700" dirty="0"/>
              <a:t>Avoid abbreviations, but if they are necessary, use them only if they are easily understood, do not change the meaning of the tweet, and are not immature or unprofessional.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225439"/>
            <a:ext cx="1182513" cy="998054"/>
          </a:xfrm>
          <a:prstGeom prst="rect">
            <a:avLst/>
          </a:prstGeom>
        </p:spPr>
      </p:pic>
      <p:pic>
        <p:nvPicPr>
          <p:cNvPr id="5" name="Picture 4" descr="http://www.the-scientist.com/images/Opinion/2013/Facebook_icon3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5" y="331661"/>
            <a:ext cx="1416677" cy="795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0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You will be given cards. Find your group. There should be 3 or 4 of you in </a:t>
            </a:r>
            <a:r>
              <a:rPr lang="en-GB" smtClean="0"/>
              <a:t>each </a:t>
            </a:r>
            <a:endParaRPr lang="en-GB" dirty="0"/>
          </a:p>
          <a:p>
            <a:r>
              <a:rPr lang="en-GB" dirty="0" smtClean="0"/>
              <a:t>Identify key words</a:t>
            </a:r>
          </a:p>
          <a:p>
            <a:r>
              <a:rPr lang="en-GB" dirty="0" smtClean="0"/>
              <a:t>Call for an action</a:t>
            </a:r>
          </a:p>
          <a:p>
            <a:r>
              <a:rPr lang="en-GB" dirty="0" smtClean="0"/>
              <a:t>Don’t forget to tag the topic words, possible participants</a:t>
            </a:r>
          </a:p>
          <a:p>
            <a:r>
              <a:rPr lang="en-GB" dirty="0" smtClean="0"/>
              <a:t>Include location</a:t>
            </a:r>
          </a:p>
          <a:p>
            <a:r>
              <a:rPr lang="en-GB" dirty="0" smtClean="0"/>
              <a:t>Visual content works best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mailing – Newsletters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</a:t>
            </a:r>
            <a:r>
              <a:rPr lang="en-US" dirty="0" smtClean="0"/>
              <a:t>is (was?) </a:t>
            </a:r>
            <a:r>
              <a:rPr lang="en-US" dirty="0"/>
              <a:t>the most cost-effective and highest ROI (return on investment) communication (marketing) medium. </a:t>
            </a:r>
            <a:endParaRPr lang="en-US" dirty="0" smtClean="0"/>
          </a:p>
          <a:p>
            <a:r>
              <a:rPr lang="en-US" dirty="0"/>
              <a:t>Email provides </a:t>
            </a:r>
            <a:r>
              <a:rPr lang="en-US" b="1" dirty="0"/>
              <a:t>excellent </a:t>
            </a:r>
            <a:r>
              <a:rPr lang="en-US" b="1" dirty="0" smtClean="0"/>
              <a:t>measurability</a:t>
            </a:r>
            <a:r>
              <a:rPr lang="en-US" dirty="0" smtClean="0"/>
              <a:t>: </a:t>
            </a:r>
            <a:r>
              <a:rPr lang="en-US" dirty="0"/>
              <a:t>you can measure who opens and clicks on your </a:t>
            </a:r>
            <a:r>
              <a:rPr lang="en-US" dirty="0" smtClean="0"/>
              <a:t>email: </a:t>
            </a:r>
            <a:r>
              <a:rPr lang="en-US" dirty="0"/>
              <a:t>you </a:t>
            </a:r>
            <a:r>
              <a:rPr lang="en-US" dirty="0" smtClean="0"/>
              <a:t>know exactly </a:t>
            </a:r>
            <a:r>
              <a:rPr lang="en-US" b="1" dirty="0"/>
              <a:t>who in your audience </a:t>
            </a:r>
            <a:r>
              <a:rPr lang="en-US" dirty="0"/>
              <a:t>is engaged but also </a:t>
            </a:r>
            <a:r>
              <a:rPr lang="en-US" b="1" dirty="0"/>
              <a:t>what information </a:t>
            </a:r>
            <a:r>
              <a:rPr lang="en-US" dirty="0"/>
              <a:t>is interesting and of value to them. </a:t>
            </a:r>
            <a:endParaRPr lang="en-US" dirty="0" smtClean="0"/>
          </a:p>
          <a:p>
            <a:r>
              <a:rPr lang="en-US" dirty="0"/>
              <a:t>Your </a:t>
            </a:r>
            <a:r>
              <a:rPr lang="en-US" b="1" dirty="0"/>
              <a:t>content</a:t>
            </a:r>
            <a:r>
              <a:rPr lang="en-US" dirty="0"/>
              <a:t> is what will keep your customers reading your </a:t>
            </a:r>
            <a:r>
              <a:rPr lang="en-US" dirty="0" smtClean="0"/>
              <a:t>email</a:t>
            </a:r>
            <a:r>
              <a:rPr lang="en-US" dirty="0"/>
              <a:t>!</a:t>
            </a:r>
            <a:endParaRPr lang="en-US" dirty="0" smtClean="0"/>
          </a:p>
          <a:p>
            <a:r>
              <a:rPr lang="en-GB" dirty="0" smtClean="0"/>
              <a:t>Often </a:t>
            </a:r>
            <a:r>
              <a:rPr lang="en-US" dirty="0"/>
              <a:t>e</a:t>
            </a:r>
            <a:r>
              <a:rPr lang="en-US" dirty="0" smtClean="0"/>
              <a:t>motional </a:t>
            </a:r>
            <a:r>
              <a:rPr lang="en-US" dirty="0"/>
              <a:t>unsubscribing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00" y="803942"/>
            <a:ext cx="5069500" cy="5326401"/>
          </a:xfrm>
        </p:spPr>
      </p:pic>
    </p:spTree>
    <p:extLst>
      <p:ext uri="{BB962C8B-B14F-4D97-AF65-F5344CB8AC3E}">
        <p14:creationId xmlns:p14="http://schemas.microsoft.com/office/powerpoint/2010/main" val="11332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vs. Newsletters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Target market: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social </a:t>
            </a:r>
            <a:r>
              <a:rPr lang="en-US" b="1" dirty="0"/>
              <a:t>media </a:t>
            </a:r>
            <a:r>
              <a:rPr lang="en-US" b="1" dirty="0" smtClean="0"/>
              <a:t> </a:t>
            </a:r>
            <a:r>
              <a:rPr lang="en-US" dirty="0" smtClean="0"/>
              <a:t>= over </a:t>
            </a:r>
            <a:r>
              <a:rPr lang="en-US" dirty="0"/>
              <a:t>hundreds of thousands or even millions of </a:t>
            </a:r>
            <a:r>
              <a:rPr lang="en-US" dirty="0" smtClean="0"/>
              <a:t>individuals </a:t>
            </a:r>
            <a:r>
              <a:rPr lang="en-US" sz="1600" dirty="0" smtClean="0"/>
              <a:t>( many of whom may have little or no interest in you)</a:t>
            </a:r>
            <a:endParaRPr lang="en-US" sz="1600" dirty="0"/>
          </a:p>
          <a:p>
            <a:r>
              <a:rPr lang="en-US" b="1" dirty="0" smtClean="0"/>
              <a:t>newsletter</a:t>
            </a:r>
            <a:r>
              <a:rPr lang="en-US" dirty="0" smtClean="0"/>
              <a:t> = smaller</a:t>
            </a:r>
            <a:r>
              <a:rPr lang="en-US" dirty="0"/>
              <a:t>, yet much more motivated, group of consumers, customers or </a:t>
            </a:r>
            <a:r>
              <a:rPr lang="en-US" dirty="0" smtClean="0"/>
              <a:t>clients</a:t>
            </a:r>
          </a:p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properly developed, each approach can be effective in building customer base and </a:t>
            </a:r>
            <a:r>
              <a:rPr lang="en-US" dirty="0" smtClean="0"/>
              <a:t>brand/idea loyalty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the two are combined, the total effectiveness is noticeably greater than the sum of the two parts. </a:t>
            </a:r>
          </a:p>
        </p:txBody>
      </p:sp>
    </p:spTree>
    <p:extLst>
      <p:ext uri="{BB962C8B-B14F-4D97-AF65-F5344CB8AC3E}">
        <p14:creationId xmlns:p14="http://schemas.microsoft.com/office/powerpoint/2010/main" val="1191083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Numerous </a:t>
            </a:r>
            <a:r>
              <a:rPr lang="en-US" dirty="0"/>
              <a:t>reasons why it makes sense to blog and communicate about N2000 sites and nature in general; </a:t>
            </a:r>
          </a:p>
          <a:p>
            <a:r>
              <a:rPr lang="en-US" dirty="0"/>
              <a:t>1. Establishing expertise. </a:t>
            </a:r>
          </a:p>
          <a:p>
            <a:r>
              <a:rPr lang="en-US" dirty="0"/>
              <a:t>2. Establishing “real” credibility. </a:t>
            </a:r>
          </a:p>
          <a:p>
            <a:r>
              <a:rPr lang="en-US" dirty="0"/>
              <a:t>3. Building a professional community. </a:t>
            </a:r>
          </a:p>
          <a:p>
            <a:r>
              <a:rPr lang="en-US" dirty="0"/>
              <a:t>4. Creating relationships with stakeholders. </a:t>
            </a:r>
          </a:p>
          <a:p>
            <a:r>
              <a:rPr lang="en-US" dirty="0"/>
              <a:t>5. Drive targeted traffic to your main web site. </a:t>
            </a:r>
          </a:p>
        </p:txBody>
      </p:sp>
    </p:spTree>
    <p:extLst>
      <p:ext uri="{BB962C8B-B14F-4D97-AF65-F5344CB8AC3E}">
        <p14:creationId xmlns:p14="http://schemas.microsoft.com/office/powerpoint/2010/main" val="1884939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</a:t>
            </a:r>
            <a:r>
              <a:rPr lang="en-US" dirty="0"/>
              <a:t>be the cornerstone of the race communication plan.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strongest marketing tool and often the first place participants go to get information. </a:t>
            </a:r>
            <a:endParaRPr lang="en-US" dirty="0" smtClean="0"/>
          </a:p>
          <a:p>
            <a:r>
              <a:rPr lang="en-GB" dirty="0" smtClean="0"/>
              <a:t>A “window” to your organisation and work….</a:t>
            </a:r>
          </a:p>
          <a:p>
            <a:r>
              <a:rPr lang="en-GB" dirty="0" smtClean="0"/>
              <a:t>Must reflect your work or can send out a wrong image of you!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1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You </a:t>
            </a:r>
            <a:r>
              <a:rPr lang="en-GB" dirty="0"/>
              <a:t>don’t have to do it!</a:t>
            </a:r>
          </a:p>
          <a:p>
            <a:r>
              <a:rPr lang="en-US" dirty="0" smtClean="0"/>
              <a:t>Don’t </a:t>
            </a:r>
            <a:r>
              <a:rPr lang="en-US" dirty="0"/>
              <a:t>share just to share! </a:t>
            </a:r>
            <a:endParaRPr lang="en-US" dirty="0" smtClean="0"/>
          </a:p>
          <a:p>
            <a:r>
              <a:rPr lang="en-GB" dirty="0" smtClean="0"/>
              <a:t>Choose one or two media and learn properly how to work with it</a:t>
            </a:r>
          </a:p>
          <a:p>
            <a:r>
              <a:rPr lang="en-GB" dirty="0" smtClean="0"/>
              <a:t>#Don’t #over #hashtag</a:t>
            </a:r>
          </a:p>
          <a:p>
            <a:r>
              <a:rPr lang="en-GB" dirty="0" smtClean="0"/>
              <a:t>Be human – avoid automatic replies and similar auto services for social media</a:t>
            </a:r>
          </a:p>
          <a:p>
            <a:r>
              <a:rPr lang="en-GB" dirty="0" smtClean="0"/>
              <a:t>Remember: it is a two </a:t>
            </a:r>
            <a:r>
              <a:rPr lang="en-GB" b="1" dirty="0" smtClean="0"/>
              <a:t>way street: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>Once </a:t>
            </a:r>
            <a:r>
              <a:rPr lang="en-US" dirty="0"/>
              <a:t>you stop talking at your audience, and begin engaging with them you’ll become much more valuable in their minds</a:t>
            </a:r>
            <a:r>
              <a:rPr lang="en-US" dirty="0" smtClean="0"/>
              <a:t>.</a:t>
            </a:r>
          </a:p>
          <a:p>
            <a:r>
              <a:rPr lang="en-US" dirty="0"/>
              <a:t> It truly is a </a:t>
            </a:r>
            <a:r>
              <a:rPr lang="en-US" b="1" dirty="0"/>
              <a:t>double edged sword</a:t>
            </a:r>
            <a:r>
              <a:rPr lang="en-US" dirty="0"/>
              <a:t>. </a:t>
            </a:r>
            <a:r>
              <a:rPr lang="en-US" dirty="0" smtClean="0"/>
              <a:t>Use it carefully.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218942"/>
            <a:ext cx="2709335" cy="231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2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Open your laptops! </a:t>
            </a:r>
            <a:r>
              <a:rPr lang="en-GB" sz="3000" dirty="0" smtClean="0">
                <a:sym typeface="Wingdings" panose="05000000000000000000" pitchFamily="2" charset="2"/>
              </a:rPr>
              <a:t>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8116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going viral?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It allows us to expand our </a:t>
            </a:r>
            <a:r>
              <a:rPr lang="en-US" b="1" dirty="0"/>
              <a:t>reach</a:t>
            </a:r>
            <a:r>
              <a:rPr lang="en-US" dirty="0"/>
              <a:t>, foster </a:t>
            </a:r>
            <a:r>
              <a:rPr lang="en-US" b="1" dirty="0"/>
              <a:t>engagement</a:t>
            </a:r>
            <a:r>
              <a:rPr lang="en-US" dirty="0"/>
              <a:t>, and increase access to </a:t>
            </a:r>
            <a:r>
              <a:rPr lang="en-US" b="1" dirty="0" smtClean="0"/>
              <a:t>credible messages</a:t>
            </a:r>
            <a:r>
              <a:rPr lang="en-US" dirty="0" smtClean="0"/>
              <a:t>;</a:t>
            </a:r>
          </a:p>
          <a:p>
            <a:r>
              <a:rPr lang="en-US" dirty="0"/>
              <a:t>Engage with the </a:t>
            </a:r>
            <a:r>
              <a:rPr lang="en-US" dirty="0" smtClean="0"/>
              <a:t>(wider) </a:t>
            </a:r>
            <a:r>
              <a:rPr lang="en-US" b="1" dirty="0" smtClean="0"/>
              <a:t>public</a:t>
            </a:r>
            <a:r>
              <a:rPr lang="en-US" dirty="0" smtClean="0"/>
              <a:t>;</a:t>
            </a:r>
          </a:p>
          <a:p>
            <a:r>
              <a:rPr lang="en-GB" dirty="0" smtClean="0"/>
              <a:t>Engage with </a:t>
            </a:r>
            <a:r>
              <a:rPr lang="en-GB" b="1" dirty="0" smtClean="0"/>
              <a:t>specific targeted </a:t>
            </a:r>
            <a:r>
              <a:rPr lang="en-GB" dirty="0" smtClean="0"/>
              <a:t>audience;</a:t>
            </a:r>
            <a:endParaRPr lang="en-US" dirty="0"/>
          </a:p>
          <a:p>
            <a:pPr lvl="0"/>
            <a:r>
              <a:rPr lang="en-US" dirty="0"/>
              <a:t>Disseminate information in a </a:t>
            </a:r>
            <a:r>
              <a:rPr lang="en-US" b="1" dirty="0"/>
              <a:t>timelier</a:t>
            </a:r>
            <a:r>
              <a:rPr lang="en-US" dirty="0"/>
              <a:t> manner;</a:t>
            </a:r>
          </a:p>
          <a:p>
            <a:pPr lvl="0"/>
            <a:r>
              <a:rPr lang="en-US" dirty="0"/>
              <a:t>Increase the potential </a:t>
            </a:r>
            <a:r>
              <a:rPr lang="en-US" b="1" dirty="0"/>
              <a:t>impact</a:t>
            </a:r>
            <a:r>
              <a:rPr lang="en-US" dirty="0"/>
              <a:t> of important messages;</a:t>
            </a:r>
          </a:p>
          <a:p>
            <a:pPr lvl="0"/>
            <a:r>
              <a:rPr lang="en-US" dirty="0"/>
              <a:t>Create </a:t>
            </a:r>
            <a:r>
              <a:rPr lang="en-US" dirty="0" smtClean="0"/>
              <a:t>different (more personalized) </a:t>
            </a:r>
            <a:r>
              <a:rPr lang="en-US" dirty="0"/>
              <a:t>messages to reach </a:t>
            </a:r>
            <a:r>
              <a:rPr lang="en-US" b="1" dirty="0" smtClean="0"/>
              <a:t>diverse</a:t>
            </a:r>
            <a:r>
              <a:rPr lang="en-US" dirty="0"/>
              <a:t> </a:t>
            </a:r>
            <a:r>
              <a:rPr lang="en-US" dirty="0" smtClean="0"/>
              <a:t>/ particular </a:t>
            </a:r>
            <a:r>
              <a:rPr lang="en-US" b="1" dirty="0" smtClean="0"/>
              <a:t>audiences</a:t>
            </a:r>
            <a:r>
              <a:rPr lang="en-US" dirty="0"/>
              <a:t>;</a:t>
            </a:r>
          </a:p>
          <a:p>
            <a:pPr lvl="0"/>
            <a:r>
              <a:rPr lang="en-GB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</a:t>
            </a:r>
            <a:r>
              <a:rPr lang="en-GB" dirty="0" smtClean="0"/>
              <a:t>or more information:</a:t>
            </a:r>
          </a:p>
          <a:p>
            <a:r>
              <a:rPr lang="en-GB" dirty="0" smtClean="0"/>
              <a:t>Visit us on our website: </a:t>
            </a:r>
            <a:r>
              <a:rPr lang="en-GB" dirty="0" smtClean="0">
                <a:hlinkClick r:id="rId2"/>
              </a:rPr>
              <a:t>www.europarc.org</a:t>
            </a:r>
            <a:r>
              <a:rPr lang="en-GB" dirty="0" smtClean="0"/>
              <a:t> </a:t>
            </a:r>
          </a:p>
          <a:p>
            <a:r>
              <a:rPr lang="en-GB" dirty="0" smtClean="0"/>
              <a:t>Like us on Facebook: </a:t>
            </a:r>
            <a:r>
              <a:rPr lang="en-GB" dirty="0" smtClean="0">
                <a:hlinkClick r:id="rId3"/>
              </a:rPr>
              <a:t>www.facebook.com/EUROPARC</a:t>
            </a:r>
            <a:r>
              <a:rPr lang="en-GB" dirty="0" smtClean="0"/>
              <a:t>  </a:t>
            </a:r>
          </a:p>
          <a:p>
            <a:r>
              <a:rPr lang="en-GB" dirty="0" smtClean="0"/>
              <a:t>Follow us on Twitter </a:t>
            </a:r>
            <a:r>
              <a:rPr lang="en-GB" dirty="0" smtClean="0">
                <a:hlinkClick r:id="rId4"/>
              </a:rPr>
              <a:t>www.twitter.com/EUROPARC</a:t>
            </a:r>
            <a:r>
              <a:rPr lang="en-GB" dirty="0" smtClean="0"/>
              <a:t> </a:t>
            </a:r>
          </a:p>
          <a:p>
            <a:r>
              <a:rPr lang="en-GB" dirty="0" smtClean="0"/>
              <a:t>Send us an e-mail </a:t>
            </a:r>
            <a:r>
              <a:rPr lang="en-GB" dirty="0" smtClean="0">
                <a:hlinkClick r:id="rId5"/>
              </a:rPr>
              <a:t>office@europarc.org</a:t>
            </a:r>
            <a:r>
              <a:rPr lang="en-GB" dirty="0" smtClean="0"/>
              <a:t> </a:t>
            </a:r>
          </a:p>
          <a:p>
            <a:r>
              <a:rPr lang="en-GB" dirty="0" smtClean="0"/>
              <a:t>Or simply give us a call! 0049 176 8105 78 27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b="1" i="1" dirty="0" smtClean="0"/>
              <a:t>“If you are not on Facebook, you don’t exist! (?)”</a:t>
            </a:r>
          </a:p>
          <a:p>
            <a:pPr marL="0" indent="0">
              <a:buNone/>
            </a:pPr>
            <a:endParaRPr lang="en-GB" sz="2500" b="1" dirty="0"/>
          </a:p>
          <a:p>
            <a:pPr marL="0" indent="0">
              <a:buNone/>
            </a:pPr>
            <a:r>
              <a:rPr lang="en-GB" sz="2500" b="1" dirty="0" smtClean="0"/>
              <a:t>	</a:t>
            </a:r>
            <a:r>
              <a:rPr lang="en-GB" sz="2500" b="1" dirty="0" smtClean="0">
                <a:solidFill>
                  <a:schemeClr val="accent3">
                    <a:lumMod val="75000"/>
                  </a:schemeClr>
                </a:solidFill>
              </a:rPr>
              <a:t>TRUE	</a:t>
            </a:r>
            <a:r>
              <a:rPr lang="en-GB" sz="2500" b="1" dirty="0" smtClean="0"/>
              <a:t>	or		</a:t>
            </a:r>
            <a:r>
              <a:rPr lang="en-GB" sz="2500" b="1" dirty="0" smtClean="0">
                <a:solidFill>
                  <a:srgbClr val="FF0000"/>
                </a:solidFill>
              </a:rPr>
              <a:t>FALSE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7753" y="1891701"/>
            <a:ext cx="73152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2200" i="1" dirty="0" smtClean="0">
                <a:solidFill>
                  <a:srgbClr val="4D4F51"/>
                </a:solidFill>
                <a:latin typeface="Helvetica" panose="020B0604020202020204" pitchFamily="34" charset="0"/>
              </a:rPr>
              <a:t>“If </a:t>
            </a:r>
            <a:r>
              <a:rPr lang="en-US" sz="2200" i="1" dirty="0">
                <a:solidFill>
                  <a:srgbClr val="4D4F51"/>
                </a:solidFill>
                <a:latin typeface="Helvetica" panose="020B0604020202020204" pitchFamily="34" charset="0"/>
              </a:rPr>
              <a:t>you are not using social media to communicate and connect, you might as well live in a cave, or the grounded shell of a space shuttle</a:t>
            </a:r>
            <a:r>
              <a:rPr lang="en-US" sz="2200" i="1" dirty="0" smtClean="0">
                <a:solidFill>
                  <a:srgbClr val="4D4F51"/>
                </a:solidFill>
                <a:latin typeface="Helvetica" panose="020B0604020202020204" pitchFamily="34" charset="0"/>
              </a:rPr>
              <a:t>.”</a:t>
            </a:r>
            <a:br>
              <a:rPr lang="en-US" sz="2200" i="1" dirty="0" smtClean="0">
                <a:solidFill>
                  <a:srgbClr val="4D4F51"/>
                </a:solidFill>
                <a:latin typeface="Helvetica" panose="020B0604020202020204" pitchFamily="34" charset="0"/>
              </a:rPr>
            </a:br>
            <a:r>
              <a:rPr lang="en-US" sz="2200" i="1" dirty="0" smtClean="0">
                <a:solidFill>
                  <a:srgbClr val="4D4F51"/>
                </a:solidFill>
                <a:latin typeface="Helvetica" panose="020B0604020202020204" pitchFamily="34" charset="0"/>
              </a:rPr>
              <a:t/>
            </a:r>
            <a:br>
              <a:rPr lang="en-US" sz="2200" i="1" dirty="0" smtClean="0">
                <a:solidFill>
                  <a:srgbClr val="4D4F51"/>
                </a:solidFill>
                <a:latin typeface="Helvetica" panose="020B0604020202020204" pitchFamily="34" charset="0"/>
              </a:rPr>
            </a:br>
            <a:r>
              <a:rPr lang="en-US" sz="1600" i="1" dirty="0" smtClean="0">
                <a:solidFill>
                  <a:srgbClr val="4D4F51"/>
                </a:solidFill>
                <a:latin typeface="Helvetica" panose="020B0604020202020204" pitchFamily="34" charset="0"/>
              </a:rPr>
              <a:t>- </a:t>
            </a:r>
            <a:r>
              <a:rPr lang="en-US" sz="1600" dirty="0"/>
              <a:t>Online Business Strategist</a:t>
            </a:r>
            <a:endParaRPr lang="en-US" sz="1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403" y="3637001"/>
            <a:ext cx="3704932" cy="2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Key benefits of social media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SOCIAL MEDIA:</a:t>
            </a:r>
          </a:p>
          <a:p>
            <a:pPr marL="0" lvl="0" indent="0">
              <a:buNone/>
            </a:pPr>
            <a:endParaRPr lang="en-US" dirty="0" smtClean="0"/>
          </a:p>
          <a:p>
            <a:r>
              <a:rPr lang="en-US" dirty="0" smtClean="0"/>
              <a:t>can </a:t>
            </a:r>
            <a:r>
              <a:rPr lang="en-US" b="1" dirty="0" smtClean="0"/>
              <a:t>encourage participation</a:t>
            </a:r>
            <a:r>
              <a:rPr lang="en-US" dirty="0" smtClean="0"/>
              <a:t>, </a:t>
            </a:r>
            <a:r>
              <a:rPr lang="en-US" dirty="0"/>
              <a:t>conversation, and </a:t>
            </a:r>
            <a:r>
              <a:rPr lang="en-US" dirty="0" smtClean="0"/>
              <a:t>community</a:t>
            </a:r>
            <a:br>
              <a:rPr lang="en-US" dirty="0" smtClean="0"/>
            </a:br>
            <a:r>
              <a:rPr lang="en-US" dirty="0" smtClean="0"/>
              <a:t>- all </a:t>
            </a:r>
            <a:r>
              <a:rPr lang="en-US" dirty="0"/>
              <a:t>of which can help spread key messages, influence decision making, and promote </a:t>
            </a:r>
            <a:r>
              <a:rPr lang="en-US" dirty="0" smtClean="0"/>
              <a:t>behavior </a:t>
            </a:r>
            <a:r>
              <a:rPr lang="en-US" dirty="0"/>
              <a:t>change. </a:t>
            </a:r>
            <a:endParaRPr lang="en-US" dirty="0" smtClean="0"/>
          </a:p>
          <a:p>
            <a:endParaRPr lang="en-US" dirty="0"/>
          </a:p>
          <a:p>
            <a:pPr lvl="0"/>
            <a:r>
              <a:rPr lang="en-US" dirty="0" smtClean="0"/>
              <a:t>helps </a:t>
            </a:r>
            <a:r>
              <a:rPr lang="en-US" dirty="0"/>
              <a:t>to </a:t>
            </a:r>
            <a:r>
              <a:rPr lang="en-US" b="1" dirty="0"/>
              <a:t>reach people when, where, and how it is convenient for them</a:t>
            </a:r>
            <a:r>
              <a:rPr lang="en-US" dirty="0"/>
              <a:t>, which improves the availability of content and might influence satisfaction and trust in </a:t>
            </a:r>
            <a:r>
              <a:rPr lang="en-US" dirty="0" smtClean="0"/>
              <a:t>messages </a:t>
            </a:r>
            <a:r>
              <a:rPr lang="en-US" dirty="0"/>
              <a:t>delivered.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is </a:t>
            </a:r>
            <a:r>
              <a:rPr lang="en-US" dirty="0"/>
              <a:t>also a key tool in building </a:t>
            </a:r>
            <a:r>
              <a:rPr lang="en-US" b="1" dirty="0"/>
              <a:t>awareness and credibility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 descr="http://www.the-scientist.com/images/Opinion/2013/Facebook_icon3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392" y="5100034"/>
            <a:ext cx="1766608" cy="991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8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 </a:t>
            </a:r>
            <a:r>
              <a:rPr lang="en-GB" dirty="0"/>
              <a:t>of </a:t>
            </a:r>
            <a:r>
              <a:rPr lang="en-GB" dirty="0" smtClean="0"/>
              <a:t>a good </a:t>
            </a:r>
            <a:r>
              <a:rPr lang="en-GB" dirty="0"/>
              <a:t>social media </a:t>
            </a:r>
            <a:r>
              <a:rPr lang="en-GB" dirty="0" smtClean="0"/>
              <a:t>campaign….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from</a:t>
            </a:r>
            <a:br>
              <a:rPr lang="en-US" dirty="0" smtClean="0"/>
            </a:br>
            <a:r>
              <a:rPr lang="en-US" dirty="0" err="1" smtClean="0"/>
              <a:t>WATERisLIFE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organization set out to reverse the popular </a:t>
            </a:r>
            <a:r>
              <a:rPr lang="en-US" b="1" dirty="0" smtClean="0"/>
              <a:t>#</a:t>
            </a:r>
            <a:r>
              <a:rPr lang="en-US" b="1" dirty="0" err="1" smtClean="0"/>
              <a:t>firstworldproblems</a:t>
            </a:r>
            <a:r>
              <a:rPr lang="en-US" b="1" dirty="0" smtClean="0"/>
              <a:t> </a:t>
            </a:r>
            <a:r>
              <a:rPr lang="en-US" dirty="0"/>
              <a:t>trend used to voice silly complaints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privileged </a:t>
            </a:r>
            <a:r>
              <a:rPr lang="en-US" dirty="0" smtClean="0"/>
              <a:t>tweets </a:t>
            </a:r>
            <a:r>
              <a:rPr lang="en-US" dirty="0"/>
              <a:t>such </a:t>
            </a:r>
            <a:r>
              <a:rPr lang="en-US" dirty="0" smtClean="0"/>
              <a:t>as:</a:t>
            </a:r>
            <a:endParaRPr lang="en-US" dirty="0"/>
          </a:p>
          <a:p>
            <a:pPr lvl="0"/>
            <a:r>
              <a:rPr lang="en-US" dirty="0"/>
              <a:t>"I hate it when my phone charger won’t reach my bed."</a:t>
            </a:r>
          </a:p>
          <a:p>
            <a:pPr lvl="0"/>
            <a:r>
              <a:rPr lang="en-US" dirty="0"/>
              <a:t>"When I go to the bathroom and I forget my phone"</a:t>
            </a:r>
          </a:p>
          <a:p>
            <a:pPr lvl="0"/>
            <a:r>
              <a:rPr lang="en-US" dirty="0"/>
              <a:t>"I hate when my leather seats aren’t heated."</a:t>
            </a:r>
          </a:p>
          <a:p>
            <a:pPr lvl="0"/>
            <a:r>
              <a:rPr lang="en-US" dirty="0"/>
              <a:t>"When my mint gum makes my ice water taste </a:t>
            </a:r>
            <a:r>
              <a:rPr lang="en-US" dirty="0" smtClean="0"/>
              <a:t>cold“</a:t>
            </a:r>
          </a:p>
          <a:p>
            <a:pPr lvl="0"/>
            <a:r>
              <a:rPr lang="en-US" dirty="0" smtClean="0"/>
              <a:t>“I </a:t>
            </a:r>
            <a:r>
              <a:rPr lang="en-US" dirty="0"/>
              <a:t>hate it when my house is so big I need two wireless </a:t>
            </a:r>
            <a:r>
              <a:rPr lang="en-US" dirty="0" smtClean="0"/>
              <a:t>routers.”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500</TotalTime>
  <Words>809</Words>
  <Application>Microsoft Office PowerPoint</Application>
  <PresentationFormat>Widescreen</PresentationFormat>
  <Paragraphs>171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Corbel</vt:lpstr>
      <vt:lpstr>Helvetica</vt:lpstr>
      <vt:lpstr>Wingdings</vt:lpstr>
      <vt:lpstr>Wingdings 2</vt:lpstr>
      <vt:lpstr>Frame</vt:lpstr>
      <vt:lpstr>Online communication channels </vt:lpstr>
      <vt:lpstr>PowerPoint Presentation</vt:lpstr>
      <vt:lpstr>PowerPoint Presentation</vt:lpstr>
      <vt:lpstr>Why going viral?  </vt:lpstr>
      <vt:lpstr>PowerPoint Presentation</vt:lpstr>
      <vt:lpstr>PowerPoint Presentation</vt:lpstr>
      <vt:lpstr>Key benefits of social media</vt:lpstr>
      <vt:lpstr>An example of a good social media campaign….</vt:lpstr>
      <vt:lpstr>Example from WATERisLIFE</vt:lpstr>
      <vt:lpstr>#firstworldproblems</vt:lpstr>
      <vt:lpstr>PowerPoint Presentation</vt:lpstr>
      <vt:lpstr>Always look  at the  BIG PICTURE !</vt:lpstr>
      <vt:lpstr>Which Social Media to choose?</vt:lpstr>
      <vt:lpstr>Example of social media segmentation use…</vt:lpstr>
      <vt:lpstr>  </vt:lpstr>
      <vt:lpstr>6 social media types of users</vt:lpstr>
      <vt:lpstr>And some other users…</vt:lpstr>
      <vt:lpstr>Where to start?</vt:lpstr>
      <vt:lpstr>Incorporating social marketing into your communications…</vt:lpstr>
      <vt:lpstr>Principles of Effective Social Media Writing - Creating Content  </vt:lpstr>
      <vt:lpstr>An example…</vt:lpstr>
      <vt:lpstr>PowerPoint Presentation</vt:lpstr>
      <vt:lpstr>A few cases that went wrong…</vt:lpstr>
      <vt:lpstr>PowerPoint Presentation</vt:lpstr>
      <vt:lpstr>PowerPoint Presentation</vt:lpstr>
      <vt:lpstr>Remember the 3 E’s</vt:lpstr>
      <vt:lpstr>PowerPoint Presentation</vt:lpstr>
      <vt:lpstr>PowerPoint Presentation</vt:lpstr>
      <vt:lpstr>Components of a social media post</vt:lpstr>
      <vt:lpstr>Checklist </vt:lpstr>
      <vt:lpstr>PowerPoint Presentation</vt:lpstr>
      <vt:lpstr>Exercise</vt:lpstr>
      <vt:lpstr>Direct mailing – Newsletters </vt:lpstr>
      <vt:lpstr>An example…</vt:lpstr>
      <vt:lpstr>Social Media vs. Newsletters </vt:lpstr>
      <vt:lpstr>Blogs</vt:lpstr>
      <vt:lpstr>Website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 Baidac</dc:creator>
  <cp:lastModifiedBy>IA Baidac</cp:lastModifiedBy>
  <cp:revision>53</cp:revision>
  <dcterms:created xsi:type="dcterms:W3CDTF">2014-12-01T21:22:47Z</dcterms:created>
  <dcterms:modified xsi:type="dcterms:W3CDTF">2014-12-04T11:47:55Z</dcterms:modified>
</cp:coreProperties>
</file>